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70" r:id="rId3"/>
    <p:sldId id="271" r:id="rId4"/>
    <p:sldId id="274" r:id="rId5"/>
    <p:sldId id="273" r:id="rId6"/>
    <p:sldId id="272" r:id="rId7"/>
    <p:sldId id="269" r:id="rId8"/>
    <p:sldId id="275" r:id="rId9"/>
    <p:sldId id="262"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4" d="100"/>
          <a:sy n="74" d="100"/>
        </p:scale>
        <p:origin x="90" y="9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88A9F32-CDF0-43E0-9D69-A8EDD592E7D9}"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D79D0C-25A3-4FF7-879A-9382C8743DB6}" type="slidenum">
              <a:rPr lang="en-GB" smtClean="0"/>
              <a:t>‹#›</a:t>
            </a:fld>
            <a:endParaRPr lang="en-GB"/>
          </a:p>
        </p:txBody>
      </p:sp>
    </p:spTree>
    <p:extLst>
      <p:ext uri="{BB962C8B-B14F-4D97-AF65-F5344CB8AC3E}">
        <p14:creationId xmlns:p14="http://schemas.microsoft.com/office/powerpoint/2010/main" val="3695980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88A9F32-CDF0-43E0-9D69-A8EDD592E7D9}"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D79D0C-25A3-4FF7-879A-9382C8743DB6}" type="slidenum">
              <a:rPr lang="en-GB" smtClean="0"/>
              <a:t>‹#›</a:t>
            </a:fld>
            <a:endParaRPr lang="en-GB"/>
          </a:p>
        </p:txBody>
      </p:sp>
    </p:spTree>
    <p:extLst>
      <p:ext uri="{BB962C8B-B14F-4D97-AF65-F5344CB8AC3E}">
        <p14:creationId xmlns:p14="http://schemas.microsoft.com/office/powerpoint/2010/main" val="228641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88A9F32-CDF0-43E0-9D69-A8EDD592E7D9}"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D79D0C-25A3-4FF7-879A-9382C8743DB6}" type="slidenum">
              <a:rPr lang="en-GB" smtClean="0"/>
              <a:t>‹#›</a:t>
            </a:fld>
            <a:endParaRPr lang="en-GB"/>
          </a:p>
        </p:txBody>
      </p:sp>
    </p:spTree>
    <p:extLst>
      <p:ext uri="{BB962C8B-B14F-4D97-AF65-F5344CB8AC3E}">
        <p14:creationId xmlns:p14="http://schemas.microsoft.com/office/powerpoint/2010/main" val="490476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88A9F32-CDF0-43E0-9D69-A8EDD592E7D9}" type="datetimeFigureOut">
              <a:rPr lang="en-GB" smtClean="0"/>
              <a:t>03/09/2025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D79D0C-25A3-4FF7-879A-9382C8743DB6}" type="slidenum">
              <a:rPr lang="en-GB" smtClean="0"/>
              <a:t>‹#›</a:t>
            </a:fld>
            <a:endParaRPr lang="en-GB"/>
          </a:p>
        </p:txBody>
      </p:sp>
    </p:spTree>
    <p:extLst>
      <p:ext uri="{BB962C8B-B14F-4D97-AF65-F5344CB8AC3E}">
        <p14:creationId xmlns:p14="http://schemas.microsoft.com/office/powerpoint/2010/main" val="218635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88A9F32-CDF0-43E0-9D69-A8EDD592E7D9}" type="datetimeFigureOut">
              <a:rPr lang="en-GB" smtClean="0"/>
              <a:t>03/09/2025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8D79D0C-25A3-4FF7-879A-9382C8743DB6}" type="slidenum">
              <a:rPr lang="en-GB" smtClean="0"/>
              <a:t>‹#›</a:t>
            </a:fld>
            <a:endParaRPr lang="en-GB"/>
          </a:p>
        </p:txBody>
      </p:sp>
    </p:spTree>
    <p:extLst>
      <p:ext uri="{BB962C8B-B14F-4D97-AF65-F5344CB8AC3E}">
        <p14:creationId xmlns:p14="http://schemas.microsoft.com/office/powerpoint/2010/main" val="1809981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88A9F32-CDF0-43E0-9D69-A8EDD592E7D9}" type="datetimeFigureOut">
              <a:rPr lang="en-GB" smtClean="0"/>
              <a:t>03/09/2025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8D79D0C-25A3-4FF7-879A-9382C8743DB6}" type="slidenum">
              <a:rPr lang="en-GB" smtClean="0"/>
              <a:t>‹#›</a:t>
            </a:fld>
            <a:endParaRPr lang="en-GB"/>
          </a:p>
        </p:txBody>
      </p:sp>
    </p:spTree>
    <p:extLst>
      <p:ext uri="{BB962C8B-B14F-4D97-AF65-F5344CB8AC3E}">
        <p14:creationId xmlns:p14="http://schemas.microsoft.com/office/powerpoint/2010/main" val="2694849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8A9F32-CDF0-43E0-9D69-A8EDD592E7D9}" type="datetimeFigureOut">
              <a:rPr lang="en-GB" smtClean="0"/>
              <a:t>03/09/2025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8D79D0C-25A3-4FF7-879A-9382C8743DB6}" type="slidenum">
              <a:rPr lang="en-GB" smtClean="0"/>
              <a:t>‹#›</a:t>
            </a:fld>
            <a:endParaRPr lang="en-GB"/>
          </a:p>
        </p:txBody>
      </p:sp>
    </p:spTree>
    <p:extLst>
      <p:ext uri="{BB962C8B-B14F-4D97-AF65-F5344CB8AC3E}">
        <p14:creationId xmlns:p14="http://schemas.microsoft.com/office/powerpoint/2010/main" val="3424776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88A9F32-CDF0-43E0-9D69-A8EDD592E7D9}" type="datetimeFigureOut">
              <a:rPr lang="en-GB" smtClean="0"/>
              <a:t>03/09/2025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D79D0C-25A3-4FF7-879A-9382C8743DB6}" type="slidenum">
              <a:rPr lang="en-GB" smtClean="0"/>
              <a:t>‹#›</a:t>
            </a:fld>
            <a:endParaRPr lang="en-GB"/>
          </a:p>
        </p:txBody>
      </p:sp>
    </p:spTree>
    <p:extLst>
      <p:ext uri="{BB962C8B-B14F-4D97-AF65-F5344CB8AC3E}">
        <p14:creationId xmlns:p14="http://schemas.microsoft.com/office/powerpoint/2010/main" val="4561812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88A9F32-CDF0-43E0-9D69-A8EDD592E7D9}" type="datetimeFigureOut">
              <a:rPr lang="en-GB" smtClean="0"/>
              <a:t>03/09/2025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D79D0C-25A3-4FF7-879A-9382C8743DB6}" type="slidenum">
              <a:rPr lang="en-GB" smtClean="0"/>
              <a:t>‹#›</a:t>
            </a:fld>
            <a:endParaRPr lang="en-GB"/>
          </a:p>
        </p:txBody>
      </p:sp>
    </p:spTree>
    <p:extLst>
      <p:ext uri="{BB962C8B-B14F-4D97-AF65-F5344CB8AC3E}">
        <p14:creationId xmlns:p14="http://schemas.microsoft.com/office/powerpoint/2010/main" val="3088682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88A9F32-CDF0-43E0-9D69-A8EDD592E7D9}"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D79D0C-25A3-4FF7-879A-9382C8743DB6}" type="slidenum">
              <a:rPr lang="en-GB" smtClean="0"/>
              <a:t>‹#›</a:t>
            </a:fld>
            <a:endParaRPr lang="en-GB"/>
          </a:p>
        </p:txBody>
      </p:sp>
    </p:spTree>
    <p:extLst>
      <p:ext uri="{BB962C8B-B14F-4D97-AF65-F5344CB8AC3E}">
        <p14:creationId xmlns:p14="http://schemas.microsoft.com/office/powerpoint/2010/main" val="2893847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88A9F32-CDF0-43E0-9D69-A8EDD592E7D9}"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D79D0C-25A3-4FF7-879A-9382C8743DB6}" type="slidenum">
              <a:rPr lang="en-GB" smtClean="0"/>
              <a:t>‹#›</a:t>
            </a:fld>
            <a:endParaRPr lang="en-GB"/>
          </a:p>
        </p:txBody>
      </p:sp>
    </p:spTree>
    <p:extLst>
      <p:ext uri="{BB962C8B-B14F-4D97-AF65-F5344CB8AC3E}">
        <p14:creationId xmlns:p14="http://schemas.microsoft.com/office/powerpoint/2010/main" val="190009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00CC"/>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8A9F32-CDF0-43E0-9D69-A8EDD592E7D9}" type="datetimeFigureOut">
              <a:rPr lang="en-GB" smtClean="0"/>
              <a:t>03/09/2025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D79D0C-25A3-4FF7-879A-9382C8743DB6}" type="slidenum">
              <a:rPr lang="en-GB" smtClean="0"/>
              <a:t>‹#›</a:t>
            </a:fld>
            <a:endParaRPr lang="en-GB"/>
          </a:p>
        </p:txBody>
      </p:sp>
    </p:spTree>
    <p:extLst>
      <p:ext uri="{BB962C8B-B14F-4D97-AF65-F5344CB8AC3E}">
        <p14:creationId xmlns:p14="http://schemas.microsoft.com/office/powerpoint/2010/main" val="1565839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microsoft.com/office/2007/relationships/hdphoto" Target="../media/hdphoto1.wdp"/><Relationship Id="rId7"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9B187-122A-3AC0-A2AB-819F2599BBB4}"/>
              </a:ext>
            </a:extLst>
          </p:cNvPr>
          <p:cNvSpPr>
            <a:spLocks noGrp="1"/>
          </p:cNvSpPr>
          <p:nvPr>
            <p:ph type="title"/>
          </p:nvPr>
        </p:nvSpPr>
        <p:spPr/>
        <p:txBody>
          <a:bodyPr/>
          <a:lstStyle/>
          <a:p>
            <a:endParaRPr lang="en-GB" dirty="0"/>
          </a:p>
        </p:txBody>
      </p:sp>
      <p:pic>
        <p:nvPicPr>
          <p:cNvPr id="3082" name="Picture 10" descr="Wallpaper Bright Plexus Light Fan Frame Backgrounds for Powerpoint ...">
            <a:extLst>
              <a:ext uri="{FF2B5EF4-FFF2-40B4-BE49-F238E27FC236}">
                <a16:creationId xmlns:a16="http://schemas.microsoft.com/office/drawing/2014/main" id="{C00A0D34-5BF8-88BD-F86D-06E268193D5B}"/>
              </a:ext>
            </a:extLst>
          </p:cNvPr>
          <p:cNvPicPr>
            <a:picLocks noGrp="1" noChangeAspect="1" noChangeArrowheads="1"/>
          </p:cNvPicPr>
          <p:nvPr>
            <p:ph idx="1"/>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t="12417" b="12597"/>
          <a:stretch>
            <a:fillRect/>
          </a:stretch>
        </p:blipFill>
        <p:spPr bwMode="auto">
          <a:xfrm>
            <a:off x="-123084" y="-68580"/>
            <a:ext cx="12438163" cy="6995160"/>
          </a:xfrm>
          <a:prstGeom prst="rect">
            <a:avLst/>
          </a:prstGeom>
          <a:solidFill>
            <a:srgbClr val="0000CC">
              <a:alpha val="17000"/>
            </a:srgbClr>
          </a:solidFill>
        </p:spPr>
      </p:pic>
      <p:pic>
        <p:nvPicPr>
          <p:cNvPr id="9" name="Picture 2" descr="St. Lucy – Catholic Family Crate">
            <a:extLst>
              <a:ext uri="{FF2B5EF4-FFF2-40B4-BE49-F238E27FC236}">
                <a16:creationId xmlns:a16="http://schemas.microsoft.com/office/drawing/2014/main" id="{89EF8AD2-E6B3-98B3-CB35-940CB5977460}"/>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6615" t="5806" r="9165"/>
          <a:stretch/>
        </p:blipFill>
        <p:spPr bwMode="auto">
          <a:xfrm>
            <a:off x="3618963" y="1048190"/>
            <a:ext cx="4378817" cy="4897359"/>
          </a:xfrm>
          <a:prstGeom prst="rect">
            <a:avLst/>
          </a:prstGeom>
          <a:noFill/>
          <a:ln w="38100">
            <a:solidFill>
              <a:srgbClr val="0000CC"/>
            </a:solidFill>
          </a:ln>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508754F-30B1-41AD-09A4-4376C1EDDCD8}"/>
              </a:ext>
            </a:extLst>
          </p:cNvPr>
          <p:cNvSpPr txBox="1"/>
          <p:nvPr/>
        </p:nvSpPr>
        <p:spPr>
          <a:xfrm>
            <a:off x="4198513" y="28140"/>
            <a:ext cx="5370489" cy="923330"/>
          </a:xfrm>
          <a:prstGeom prst="rect">
            <a:avLst/>
          </a:prstGeom>
          <a:noFill/>
        </p:spPr>
        <p:txBody>
          <a:bodyPr wrap="square">
            <a:spAutoFit/>
          </a:bodyPr>
          <a:lstStyle/>
          <a:p>
            <a:r>
              <a:rPr lang="en-US" sz="5400" b="1" dirty="0">
                <a:ln w="9525">
                  <a:solidFill>
                    <a:srgbClr val="0000CC"/>
                  </a:solidFill>
                  <a:prstDash val="solid"/>
                </a:ln>
                <a:solidFill>
                  <a:schemeClr val="accent5"/>
                </a:solidFill>
                <a:effectLst>
                  <a:outerShdw blurRad="12700" dist="38100" dir="2700000" algn="tl" rotWithShape="0">
                    <a:schemeClr val="accent5">
                      <a:lumMod val="60000"/>
                      <a:lumOff val="40000"/>
                    </a:schemeClr>
                  </a:outerShdw>
                </a:effectLst>
              </a:rPr>
              <a:t>Saint Lucy</a:t>
            </a:r>
            <a:endParaRPr lang="en-GB" sz="5400" dirty="0"/>
          </a:p>
        </p:txBody>
      </p:sp>
      <p:sp>
        <p:nvSpPr>
          <p:cNvPr id="8" name="TextBox 7">
            <a:extLst>
              <a:ext uri="{FF2B5EF4-FFF2-40B4-BE49-F238E27FC236}">
                <a16:creationId xmlns:a16="http://schemas.microsoft.com/office/drawing/2014/main" id="{E508754F-30B1-41AD-09A4-4376C1EDDCD8}"/>
              </a:ext>
            </a:extLst>
          </p:cNvPr>
          <p:cNvSpPr txBox="1"/>
          <p:nvPr/>
        </p:nvSpPr>
        <p:spPr>
          <a:xfrm>
            <a:off x="4445591" y="6121790"/>
            <a:ext cx="5370489" cy="830997"/>
          </a:xfrm>
          <a:prstGeom prst="rect">
            <a:avLst/>
          </a:prstGeom>
          <a:noFill/>
        </p:spPr>
        <p:txBody>
          <a:bodyPr wrap="square">
            <a:spAutoFit/>
          </a:bodyPr>
          <a:lstStyle/>
          <a:p>
            <a:r>
              <a:rPr lang="en-US" sz="4800" b="1" dirty="0" smtClean="0">
                <a:ln w="9525">
                  <a:solidFill>
                    <a:srgbClr val="0000CC"/>
                  </a:solidFill>
                  <a:prstDash val="solid"/>
                </a:ln>
                <a:solidFill>
                  <a:schemeClr val="accent5"/>
                </a:solidFill>
                <a:effectLst>
                  <a:outerShdw blurRad="12700" dist="38100" dir="2700000" algn="tl" rotWithShape="0">
                    <a:schemeClr val="accent5">
                      <a:lumMod val="60000"/>
                      <a:lumOff val="40000"/>
                    </a:schemeClr>
                  </a:outerShdw>
                </a:effectLst>
              </a:rPr>
              <a:t>283-304 AD</a:t>
            </a:r>
            <a:endParaRPr lang="en-GB" sz="4800" dirty="0"/>
          </a:p>
        </p:txBody>
      </p:sp>
    </p:spTree>
    <p:extLst>
      <p:ext uri="{BB962C8B-B14F-4D97-AF65-F5344CB8AC3E}">
        <p14:creationId xmlns:p14="http://schemas.microsoft.com/office/powerpoint/2010/main" val="15467309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9EEE0D4-7782-5345-07D4-8881385846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73307E-DD05-2764-CA82-FA9E51499A4F}"/>
              </a:ext>
            </a:extLst>
          </p:cNvPr>
          <p:cNvSpPr>
            <a:spLocks noGrp="1"/>
          </p:cNvSpPr>
          <p:nvPr>
            <p:ph type="title"/>
          </p:nvPr>
        </p:nvSpPr>
        <p:spPr/>
        <p:txBody>
          <a:bodyPr/>
          <a:lstStyle/>
          <a:p>
            <a:endParaRPr lang="en-GB" dirty="0"/>
          </a:p>
        </p:txBody>
      </p:sp>
      <p:pic>
        <p:nvPicPr>
          <p:cNvPr id="3082" name="Picture 10" descr="Wallpaper Bright Plexus Light Fan Frame Backgrounds for Powerpoint ...">
            <a:extLst>
              <a:ext uri="{FF2B5EF4-FFF2-40B4-BE49-F238E27FC236}">
                <a16:creationId xmlns:a16="http://schemas.microsoft.com/office/drawing/2014/main" id="{7115D9A7-6223-7D43-9D65-8E9AB8B4FA33}"/>
              </a:ext>
            </a:extLst>
          </p:cNvPr>
          <p:cNvPicPr>
            <a:picLocks noGrp="1" noChangeAspect="1" noChangeArrowheads="1"/>
          </p:cNvPicPr>
          <p:nvPr>
            <p:ph idx="1"/>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t="12417" b="12597"/>
          <a:stretch>
            <a:fillRect/>
          </a:stretch>
        </p:blipFill>
        <p:spPr bwMode="auto">
          <a:xfrm>
            <a:off x="-123082" y="0"/>
            <a:ext cx="12438163" cy="6995160"/>
          </a:xfrm>
          <a:prstGeom prst="rect">
            <a:avLst/>
          </a:prstGeom>
          <a:solidFill>
            <a:srgbClr val="0000CC">
              <a:alpha val="17000"/>
            </a:srgbClr>
          </a:solidFill>
        </p:spPr>
      </p:pic>
      <p:pic>
        <p:nvPicPr>
          <p:cNvPr id="2050" name="Picture 2">
            <a:extLst>
              <a:ext uri="{FF2B5EF4-FFF2-40B4-BE49-F238E27FC236}">
                <a16:creationId xmlns:a16="http://schemas.microsoft.com/office/drawing/2014/main" id="{63C92E06-DB0C-388F-BCEC-8396334C469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801"/>
          <a:stretch>
            <a:fillRect/>
          </a:stretch>
        </p:blipFill>
        <p:spPr bwMode="auto">
          <a:xfrm>
            <a:off x="-123082" y="1282"/>
            <a:ext cx="5340742" cy="6856718"/>
          </a:xfrm>
          <a:prstGeom prst="rect">
            <a:avLst/>
          </a:prstGeom>
          <a:noFill/>
          <a:ln w="38100" algn="in">
            <a:noFill/>
            <a:miter lim="800000"/>
            <a:headEnd/>
            <a:tailEnd/>
          </a:ln>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52EDEEB-7B30-E6A9-4163-B0F9DEB5BA54}"/>
              </a:ext>
            </a:extLst>
          </p:cNvPr>
          <p:cNvSpPr txBox="1"/>
          <p:nvPr/>
        </p:nvSpPr>
        <p:spPr>
          <a:xfrm>
            <a:off x="5675475" y="1056144"/>
            <a:ext cx="6180268" cy="4616648"/>
          </a:xfrm>
          <a:prstGeom prst="rect">
            <a:avLst/>
          </a:prstGeom>
          <a:noFill/>
        </p:spPr>
        <p:txBody>
          <a:bodyPr wrap="square">
            <a:spAutoFit/>
          </a:bodyPr>
          <a:lstStyle/>
          <a:p>
            <a:pPr marL="0" marR="0" indent="0" algn="just">
              <a:lnSpc>
                <a:spcPct val="150000"/>
              </a:lnSpc>
              <a:buNone/>
            </a:pPr>
            <a:r>
              <a:rPr lang="en-US" sz="2400" b="1" kern="1400" dirty="0">
                <a:ln>
                  <a:noFill/>
                </a:ln>
                <a:solidFill>
                  <a:srgbClr val="0000CC"/>
                </a:solidFill>
                <a:effectLst/>
                <a:latin typeface="Linkpen 2a Join" panose="03050602060000000000" pitchFamily="66" charset="0"/>
              </a:rPr>
              <a:t>Saint Lucy was born in 280 into a rich family in Sicily, Italy. Her father died </a:t>
            </a:r>
            <a:r>
              <a:rPr lang="en-US" sz="2400" b="1" kern="1400" dirty="0" smtClean="0">
                <a:ln>
                  <a:noFill/>
                </a:ln>
                <a:solidFill>
                  <a:srgbClr val="0000CC"/>
                </a:solidFill>
                <a:effectLst/>
                <a:latin typeface="Linkpen 2a Join" panose="03050602060000000000" pitchFamily="66" charset="0"/>
              </a:rPr>
              <a:t>when </a:t>
            </a:r>
            <a:r>
              <a:rPr lang="en-US" sz="2400" b="1" kern="1400" dirty="0">
                <a:ln>
                  <a:noFill/>
                </a:ln>
                <a:solidFill>
                  <a:srgbClr val="0000CC"/>
                </a:solidFill>
                <a:effectLst/>
                <a:latin typeface="Linkpen 2a Join" panose="03050602060000000000" pitchFamily="66" charset="0"/>
              </a:rPr>
              <a:t>she was five years old. Lucy’s mother told her about all the stories of Jesus and the first martyrs</a:t>
            </a:r>
            <a:r>
              <a:rPr lang="en-US" sz="2400" b="1" kern="1400" dirty="0">
                <a:solidFill>
                  <a:srgbClr val="0000CC"/>
                </a:solidFill>
                <a:latin typeface="Linkpen 2a Join" panose="03050602060000000000" pitchFamily="66" charset="0"/>
              </a:rPr>
              <a:t> and so s</a:t>
            </a:r>
            <a:r>
              <a:rPr lang="en-US" sz="2400" b="1" kern="1400" dirty="0">
                <a:ln>
                  <a:noFill/>
                </a:ln>
                <a:solidFill>
                  <a:srgbClr val="0000CC"/>
                </a:solidFill>
                <a:effectLst/>
                <a:latin typeface="Linkpen 2a Join" panose="03050602060000000000" pitchFamily="66" charset="0"/>
              </a:rPr>
              <a:t>he decided to dedicate herself to Jesus</a:t>
            </a:r>
            <a:r>
              <a:rPr lang="en-US" sz="2400" b="1" kern="1400" dirty="0">
                <a:ln>
                  <a:noFill/>
                </a:ln>
                <a:solidFill>
                  <a:srgbClr val="000000"/>
                </a:solidFill>
                <a:effectLst/>
                <a:latin typeface="Linkpen 2a Join" panose="03050602060000000000" pitchFamily="66" charset="0"/>
              </a:rPr>
              <a:t>.</a:t>
            </a:r>
            <a:endParaRPr lang="en-US" sz="2400" kern="1400" dirty="0">
              <a:ln>
                <a:noFill/>
              </a:ln>
              <a:solidFill>
                <a:srgbClr val="000000"/>
              </a:solidFill>
              <a:effectLst/>
              <a:latin typeface="Times New Roman" panose="02020603050405020304" pitchFamily="18" charset="0"/>
            </a:endParaRPr>
          </a:p>
          <a:p>
            <a:pPr marL="0" marR="0" indent="0" algn="l">
              <a:buNone/>
            </a:pPr>
            <a:r>
              <a:rPr lang="en-US" sz="600" kern="1400" dirty="0">
                <a:ln>
                  <a:noFill/>
                </a:ln>
                <a:solidFill>
                  <a:srgbClr val="000000"/>
                </a:solidFill>
                <a:effectLst/>
                <a:latin typeface="Times New Roman" panose="02020603050405020304" pitchFamily="18" charset="0"/>
              </a:rPr>
              <a:t> </a:t>
            </a:r>
            <a:endParaRPr lang="en-GB" dirty="0"/>
          </a:p>
        </p:txBody>
      </p:sp>
    </p:spTree>
    <p:extLst>
      <p:ext uri="{BB962C8B-B14F-4D97-AF65-F5344CB8AC3E}">
        <p14:creationId xmlns:p14="http://schemas.microsoft.com/office/powerpoint/2010/main" val="237154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56DFDB4-FE19-0E03-2410-DA37B87006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FD012D-C0E9-441E-5ACC-FFEA2F2A2AEB}"/>
              </a:ext>
            </a:extLst>
          </p:cNvPr>
          <p:cNvSpPr>
            <a:spLocks noGrp="1"/>
          </p:cNvSpPr>
          <p:nvPr>
            <p:ph type="title"/>
          </p:nvPr>
        </p:nvSpPr>
        <p:spPr/>
        <p:txBody>
          <a:bodyPr/>
          <a:lstStyle/>
          <a:p>
            <a:endParaRPr lang="en-GB" dirty="0"/>
          </a:p>
        </p:txBody>
      </p:sp>
      <p:pic>
        <p:nvPicPr>
          <p:cNvPr id="3082" name="Picture 10" descr="Wallpaper Bright Plexus Light Fan Frame Backgrounds for Powerpoint ...">
            <a:extLst>
              <a:ext uri="{FF2B5EF4-FFF2-40B4-BE49-F238E27FC236}">
                <a16:creationId xmlns:a16="http://schemas.microsoft.com/office/drawing/2014/main" id="{96D2E319-9FEB-551E-FBC0-D53DF98748B1}"/>
              </a:ext>
            </a:extLst>
          </p:cNvPr>
          <p:cNvPicPr>
            <a:picLocks noGrp="1" noChangeAspect="1" noChangeArrowheads="1"/>
          </p:cNvPicPr>
          <p:nvPr>
            <p:ph idx="1"/>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t="12417" b="12597"/>
          <a:stretch>
            <a:fillRect/>
          </a:stretch>
        </p:blipFill>
        <p:spPr bwMode="auto">
          <a:xfrm>
            <a:off x="-123082" y="0"/>
            <a:ext cx="12438163" cy="6995160"/>
          </a:xfrm>
          <a:prstGeom prst="rect">
            <a:avLst/>
          </a:prstGeom>
          <a:solidFill>
            <a:srgbClr val="0000CC">
              <a:alpha val="17000"/>
            </a:srgbClr>
          </a:solidFill>
        </p:spPr>
      </p:pic>
      <p:sp>
        <p:nvSpPr>
          <p:cNvPr id="4" name="TextBox 3">
            <a:extLst>
              <a:ext uri="{FF2B5EF4-FFF2-40B4-BE49-F238E27FC236}">
                <a16:creationId xmlns:a16="http://schemas.microsoft.com/office/drawing/2014/main" id="{0121B708-C297-18CD-54EF-387AED8F3E08}"/>
              </a:ext>
            </a:extLst>
          </p:cNvPr>
          <p:cNvSpPr txBox="1"/>
          <p:nvPr/>
        </p:nvSpPr>
        <p:spPr>
          <a:xfrm>
            <a:off x="252295" y="829776"/>
            <a:ext cx="6308543" cy="4893647"/>
          </a:xfrm>
          <a:prstGeom prst="rect">
            <a:avLst/>
          </a:prstGeom>
          <a:noFill/>
        </p:spPr>
        <p:txBody>
          <a:bodyPr wrap="square">
            <a:spAutoFit/>
          </a:bodyPr>
          <a:lstStyle/>
          <a:p>
            <a:pPr algn="just">
              <a:lnSpc>
                <a:spcPct val="150000"/>
              </a:lnSpc>
            </a:pPr>
            <a:r>
              <a:rPr lang="en-US" sz="2400" b="1" dirty="0">
                <a:solidFill>
                  <a:srgbClr val="0000CC"/>
                </a:solidFill>
                <a:latin typeface="Linkpen 2a Join" panose="03050602060000000000" pitchFamily="66" charset="0"/>
              </a:rPr>
              <a:t>As  Lucy had given herself to Jesus, she sold all her belongings and gave the money to the poor. People often came to her house and Lucy, and her mother gave food to everyone who asked and were a shining example of Christian Charity.</a:t>
            </a:r>
            <a:endParaRPr lang="en-US" sz="2400" dirty="0">
              <a:solidFill>
                <a:srgbClr val="0000CC"/>
              </a:solidFill>
              <a:latin typeface="Linkpen 2a Join" panose="03050602060000000000" pitchFamily="66" charset="0"/>
            </a:endParaRPr>
          </a:p>
          <a:p>
            <a:r>
              <a:rPr lang="en-US" dirty="0">
                <a:solidFill>
                  <a:srgbClr val="0000CC"/>
                </a:solidFill>
              </a:rPr>
              <a:t> </a:t>
            </a:r>
          </a:p>
          <a:p>
            <a:pPr marL="0" marR="0" indent="0" algn="l">
              <a:buNone/>
            </a:pPr>
            <a:r>
              <a:rPr lang="en-US" sz="600" kern="1400" dirty="0">
                <a:ln>
                  <a:noFill/>
                </a:ln>
                <a:solidFill>
                  <a:srgbClr val="000000"/>
                </a:solidFill>
                <a:effectLst/>
                <a:latin typeface="Times New Roman" panose="02020603050405020304" pitchFamily="18" charset="0"/>
              </a:rPr>
              <a:t> </a:t>
            </a:r>
            <a:endParaRPr lang="en-GB" dirty="0"/>
          </a:p>
        </p:txBody>
      </p:sp>
      <p:sp>
        <p:nvSpPr>
          <p:cNvPr id="5" name="AutoShape 2" descr="Saint Lucy Original Watercolor Print - Etsy Hong Kong">
            <a:extLst>
              <a:ext uri="{FF2B5EF4-FFF2-40B4-BE49-F238E27FC236}">
                <a16:creationId xmlns:a16="http://schemas.microsoft.com/office/drawing/2014/main" id="{61F68CFD-8D1C-E069-C476-011E31E6DE6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2" name="Picture 6" descr="Saint Lucy Original Watercolor Print image 1">
            <a:extLst>
              <a:ext uri="{FF2B5EF4-FFF2-40B4-BE49-F238E27FC236}">
                <a16:creationId xmlns:a16="http://schemas.microsoft.com/office/drawing/2014/main" id="{6BBD0A01-6C97-D0E4-6F03-F9A3BF1E0C2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1856" t="24652" r="31281" b="27686"/>
          <a:stretch>
            <a:fillRect/>
          </a:stretch>
        </p:blipFill>
        <p:spPr bwMode="auto">
          <a:xfrm>
            <a:off x="6936215" y="0"/>
            <a:ext cx="5410317" cy="6995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92002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56DFDB4-FE19-0E03-2410-DA37B87006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FD012D-C0E9-441E-5ACC-FFEA2F2A2AEB}"/>
              </a:ext>
            </a:extLst>
          </p:cNvPr>
          <p:cNvSpPr>
            <a:spLocks noGrp="1"/>
          </p:cNvSpPr>
          <p:nvPr>
            <p:ph type="title"/>
          </p:nvPr>
        </p:nvSpPr>
        <p:spPr/>
        <p:txBody>
          <a:bodyPr/>
          <a:lstStyle/>
          <a:p>
            <a:endParaRPr lang="en-GB" dirty="0"/>
          </a:p>
        </p:txBody>
      </p:sp>
      <p:pic>
        <p:nvPicPr>
          <p:cNvPr id="3082" name="Picture 10" descr="Wallpaper Bright Plexus Light Fan Frame Backgrounds for Powerpoint ...">
            <a:extLst>
              <a:ext uri="{FF2B5EF4-FFF2-40B4-BE49-F238E27FC236}">
                <a16:creationId xmlns:a16="http://schemas.microsoft.com/office/drawing/2014/main" id="{96D2E319-9FEB-551E-FBC0-D53DF98748B1}"/>
              </a:ext>
            </a:extLst>
          </p:cNvPr>
          <p:cNvPicPr>
            <a:picLocks noGrp="1" noChangeAspect="1" noChangeArrowheads="1"/>
          </p:cNvPicPr>
          <p:nvPr>
            <p:ph idx="1"/>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t="12417" b="12597"/>
          <a:stretch>
            <a:fillRect/>
          </a:stretch>
        </p:blipFill>
        <p:spPr bwMode="auto">
          <a:xfrm>
            <a:off x="-123082" y="0"/>
            <a:ext cx="12438163" cy="6995160"/>
          </a:xfrm>
          <a:prstGeom prst="rect">
            <a:avLst/>
          </a:prstGeom>
          <a:solidFill>
            <a:srgbClr val="0000CC">
              <a:alpha val="17000"/>
            </a:srgbClr>
          </a:solidFill>
        </p:spPr>
      </p:pic>
      <p:sp>
        <p:nvSpPr>
          <p:cNvPr id="4" name="TextBox 3">
            <a:extLst>
              <a:ext uri="{FF2B5EF4-FFF2-40B4-BE49-F238E27FC236}">
                <a16:creationId xmlns:a16="http://schemas.microsoft.com/office/drawing/2014/main" id="{0121B708-C297-18CD-54EF-387AED8F3E08}"/>
              </a:ext>
            </a:extLst>
          </p:cNvPr>
          <p:cNvSpPr txBox="1"/>
          <p:nvPr/>
        </p:nvSpPr>
        <p:spPr>
          <a:xfrm>
            <a:off x="5191046" y="675229"/>
            <a:ext cx="6308543" cy="6832640"/>
          </a:xfrm>
          <a:prstGeom prst="rect">
            <a:avLst/>
          </a:prstGeom>
          <a:noFill/>
        </p:spPr>
        <p:txBody>
          <a:bodyPr wrap="square">
            <a:spAutoFit/>
          </a:bodyPr>
          <a:lstStyle/>
          <a:p>
            <a:pPr algn="just">
              <a:lnSpc>
                <a:spcPct val="150000"/>
              </a:lnSpc>
            </a:pPr>
            <a:r>
              <a:rPr lang="en-US" sz="2400" b="1" dirty="0" smtClean="0">
                <a:solidFill>
                  <a:srgbClr val="0000CC"/>
                </a:solidFill>
                <a:latin typeface="Linkpen 2a Join" panose="03050602060000000000" pitchFamily="66" charset="0"/>
              </a:rPr>
              <a:t>Lucy’s </a:t>
            </a:r>
            <a:r>
              <a:rPr lang="en-US" sz="2400" b="1" dirty="0">
                <a:solidFill>
                  <a:srgbClr val="0000CC"/>
                </a:solidFill>
                <a:latin typeface="Linkpen 2a Join" panose="03050602060000000000" pitchFamily="66" charset="0"/>
              </a:rPr>
              <a:t>mother encouraged her to marry a man who did not believe in Christ. </a:t>
            </a:r>
            <a:r>
              <a:rPr lang="en-US" sz="2400" b="1" dirty="0" smtClean="0">
                <a:solidFill>
                  <a:srgbClr val="0000CC"/>
                </a:solidFill>
                <a:latin typeface="Linkpen 2a Join" panose="03050602060000000000" pitchFamily="66" charset="0"/>
              </a:rPr>
              <a:t>Lucy </a:t>
            </a:r>
            <a:r>
              <a:rPr lang="en-US" sz="2400" b="1" dirty="0">
                <a:solidFill>
                  <a:srgbClr val="0000CC"/>
                </a:solidFill>
                <a:latin typeface="Linkpen 2a Join" panose="03050602060000000000" pitchFamily="66" charset="0"/>
              </a:rPr>
              <a:t>refused to marry him. The man was so angry </a:t>
            </a:r>
            <a:r>
              <a:rPr lang="en-US" sz="2400" b="1" dirty="0" smtClean="0">
                <a:solidFill>
                  <a:srgbClr val="0000CC"/>
                </a:solidFill>
                <a:latin typeface="Linkpen 2a Join" panose="03050602060000000000" pitchFamily="66" charset="0"/>
              </a:rPr>
              <a:t>with her that </a:t>
            </a:r>
            <a:r>
              <a:rPr lang="en-US" sz="2400" b="1" dirty="0">
                <a:solidFill>
                  <a:srgbClr val="0000CC"/>
                </a:solidFill>
                <a:latin typeface="Linkpen 2a Join" panose="03050602060000000000" pitchFamily="66" charset="0"/>
              </a:rPr>
              <a:t>he informed the governor she was a Christian. </a:t>
            </a:r>
            <a:r>
              <a:rPr lang="en-US" sz="2400" b="1" dirty="0" smtClean="0">
                <a:solidFill>
                  <a:srgbClr val="0000CC"/>
                </a:solidFill>
                <a:latin typeface="Linkpen 2a Join" panose="03050602060000000000" pitchFamily="66" charset="0"/>
              </a:rPr>
              <a:t>Lucy told the governor she was prepared to give herself to God. She said, ‘I will never sin, so that the Holy Spirit will give me a greater reward.’</a:t>
            </a:r>
            <a:endParaRPr lang="en-US" sz="2400" dirty="0">
              <a:solidFill>
                <a:srgbClr val="0000CC"/>
              </a:solidFill>
              <a:latin typeface="Linkpen 2a Join" panose="03050602060000000000" pitchFamily="66" charset="0"/>
            </a:endParaRPr>
          </a:p>
          <a:p>
            <a:r>
              <a:rPr lang="en-US" dirty="0"/>
              <a:t> </a:t>
            </a:r>
          </a:p>
          <a:p>
            <a:r>
              <a:rPr lang="en-US" dirty="0"/>
              <a:t> </a:t>
            </a:r>
          </a:p>
          <a:p>
            <a:pPr marL="0" marR="0" indent="0" algn="l">
              <a:buNone/>
            </a:pPr>
            <a:r>
              <a:rPr lang="en-US" sz="600" kern="1400" dirty="0">
                <a:ln>
                  <a:noFill/>
                </a:ln>
                <a:solidFill>
                  <a:srgbClr val="000000"/>
                </a:solidFill>
                <a:effectLst/>
                <a:latin typeface="Times New Roman" panose="02020603050405020304" pitchFamily="18" charset="0"/>
              </a:rPr>
              <a:t> </a:t>
            </a:r>
            <a:endParaRPr lang="en-GB" dirty="0"/>
          </a:p>
        </p:txBody>
      </p:sp>
      <p:sp>
        <p:nvSpPr>
          <p:cNvPr id="5" name="AutoShape 2" descr="Saint Lucy Original Watercolor Print - Etsy Hong Kong">
            <a:extLst>
              <a:ext uri="{FF2B5EF4-FFF2-40B4-BE49-F238E27FC236}">
                <a16:creationId xmlns:a16="http://schemas.microsoft.com/office/drawing/2014/main" id="{61F68CFD-8D1C-E069-C476-011E31E6DE6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2" descr="Image result for St Luc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St. Lucy ic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2" name="Picture 8" descr="ST. LUCY - St. Mary of Mount Carmel / Blessed Sacrament Parish St. Mary ..."/>
          <p:cNvPicPr>
            <a:picLocks noChangeAspect="1" noChangeArrowheads="1"/>
          </p:cNvPicPr>
          <p:nvPr/>
        </p:nvPicPr>
        <p:blipFill rotWithShape="1">
          <a:blip r:embed="rId4">
            <a:extLst>
              <a:ext uri="{28A0092B-C50C-407E-A947-70E740481C1C}">
                <a14:useLocalDpi xmlns:a14="http://schemas.microsoft.com/office/drawing/2010/main" val="0"/>
              </a:ext>
            </a:extLst>
          </a:blip>
          <a:srcRect b="4262"/>
          <a:stretch/>
        </p:blipFill>
        <p:spPr bwMode="auto">
          <a:xfrm>
            <a:off x="-123082" y="0"/>
            <a:ext cx="4655680" cy="6995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62586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56DFDB4-FE19-0E03-2410-DA37B87006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FD012D-C0E9-441E-5ACC-FFEA2F2A2AEB}"/>
              </a:ext>
            </a:extLst>
          </p:cNvPr>
          <p:cNvSpPr>
            <a:spLocks noGrp="1"/>
          </p:cNvSpPr>
          <p:nvPr>
            <p:ph type="title"/>
          </p:nvPr>
        </p:nvSpPr>
        <p:spPr/>
        <p:txBody>
          <a:bodyPr/>
          <a:lstStyle/>
          <a:p>
            <a:endParaRPr lang="en-GB" dirty="0"/>
          </a:p>
        </p:txBody>
      </p:sp>
      <p:pic>
        <p:nvPicPr>
          <p:cNvPr id="3082" name="Picture 10" descr="Wallpaper Bright Plexus Light Fan Frame Backgrounds for Powerpoint ...">
            <a:extLst>
              <a:ext uri="{FF2B5EF4-FFF2-40B4-BE49-F238E27FC236}">
                <a16:creationId xmlns:a16="http://schemas.microsoft.com/office/drawing/2014/main" id="{96D2E319-9FEB-551E-FBC0-D53DF98748B1}"/>
              </a:ext>
            </a:extLst>
          </p:cNvPr>
          <p:cNvPicPr>
            <a:picLocks noGrp="1" noChangeAspect="1" noChangeArrowheads="1"/>
          </p:cNvPicPr>
          <p:nvPr>
            <p:ph idx="1"/>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t="12417" b="12597"/>
          <a:stretch>
            <a:fillRect/>
          </a:stretch>
        </p:blipFill>
        <p:spPr bwMode="auto">
          <a:xfrm>
            <a:off x="-123082" y="0"/>
            <a:ext cx="12438163" cy="6995160"/>
          </a:xfrm>
          <a:prstGeom prst="rect">
            <a:avLst/>
          </a:prstGeom>
          <a:solidFill>
            <a:srgbClr val="0000CC">
              <a:alpha val="17000"/>
            </a:srgbClr>
          </a:solidFill>
        </p:spPr>
      </p:pic>
      <p:sp>
        <p:nvSpPr>
          <p:cNvPr id="4" name="TextBox 3">
            <a:extLst>
              <a:ext uri="{FF2B5EF4-FFF2-40B4-BE49-F238E27FC236}">
                <a16:creationId xmlns:a16="http://schemas.microsoft.com/office/drawing/2014/main" id="{0121B708-C297-18CD-54EF-387AED8F3E08}"/>
              </a:ext>
            </a:extLst>
          </p:cNvPr>
          <p:cNvSpPr txBox="1"/>
          <p:nvPr/>
        </p:nvSpPr>
        <p:spPr>
          <a:xfrm>
            <a:off x="252295" y="829776"/>
            <a:ext cx="6308543" cy="5447645"/>
          </a:xfrm>
          <a:prstGeom prst="rect">
            <a:avLst/>
          </a:prstGeom>
          <a:noFill/>
        </p:spPr>
        <p:txBody>
          <a:bodyPr wrap="square">
            <a:spAutoFit/>
          </a:bodyPr>
          <a:lstStyle/>
          <a:p>
            <a:pPr algn="just">
              <a:lnSpc>
                <a:spcPct val="150000"/>
              </a:lnSpc>
            </a:pPr>
            <a:r>
              <a:rPr lang="en-US" sz="2400" b="1" dirty="0">
                <a:solidFill>
                  <a:srgbClr val="0000CC"/>
                </a:solidFill>
                <a:latin typeface="Linkpen 2a Join" panose="03050602060000000000" pitchFamily="66" charset="0"/>
              </a:rPr>
              <a:t>Lucy was led to the city for trial. The governor ordered a fire to be lit around her, but Lucy was not harmed. A  soldier thrust a </a:t>
            </a:r>
            <a:r>
              <a:rPr lang="en-US" sz="2400" b="1" dirty="0" smtClean="0">
                <a:solidFill>
                  <a:srgbClr val="0000CC"/>
                </a:solidFill>
                <a:latin typeface="Linkpen 2a Join" panose="03050602060000000000" pitchFamily="66" charset="0"/>
              </a:rPr>
              <a:t>sword </a:t>
            </a:r>
            <a:r>
              <a:rPr lang="en-US" sz="2400" b="1" dirty="0">
                <a:solidFill>
                  <a:srgbClr val="0000CC"/>
                </a:solidFill>
                <a:latin typeface="Linkpen 2a Join" panose="03050602060000000000" pitchFamily="66" charset="0"/>
              </a:rPr>
              <a:t>into her heart. Lucy was brave and faithful. She did not die until a priest came to her with Jesus in Holy Communion. </a:t>
            </a:r>
            <a:endParaRPr lang="en-US" sz="2400" dirty="0">
              <a:solidFill>
                <a:srgbClr val="0000CC"/>
              </a:solidFill>
              <a:latin typeface="Linkpen 2a Join" panose="03050602060000000000" pitchFamily="66" charset="0"/>
            </a:endParaRPr>
          </a:p>
          <a:p>
            <a:r>
              <a:rPr lang="en-US" b="1" dirty="0"/>
              <a:t> </a:t>
            </a:r>
            <a:endParaRPr lang="en-US" dirty="0"/>
          </a:p>
          <a:p>
            <a:r>
              <a:rPr lang="en-US" dirty="0"/>
              <a:t> </a:t>
            </a:r>
          </a:p>
          <a:p>
            <a:r>
              <a:rPr lang="en-US" dirty="0"/>
              <a:t> </a:t>
            </a:r>
          </a:p>
          <a:p>
            <a:pPr marL="0" marR="0" indent="0" algn="l">
              <a:buNone/>
            </a:pPr>
            <a:r>
              <a:rPr lang="en-US" sz="600" kern="1400" dirty="0">
                <a:ln>
                  <a:noFill/>
                </a:ln>
                <a:solidFill>
                  <a:srgbClr val="000000"/>
                </a:solidFill>
                <a:effectLst/>
                <a:latin typeface="Times New Roman" panose="02020603050405020304" pitchFamily="18" charset="0"/>
              </a:rPr>
              <a:t> </a:t>
            </a:r>
            <a:endParaRPr lang="en-GB" dirty="0"/>
          </a:p>
        </p:txBody>
      </p:sp>
      <p:sp>
        <p:nvSpPr>
          <p:cNvPr id="5" name="AutoShape 2" descr="Saint Lucy Original Watercolor Print - Etsy Hong Kong">
            <a:extLst>
              <a:ext uri="{FF2B5EF4-FFF2-40B4-BE49-F238E27FC236}">
                <a16:creationId xmlns:a16="http://schemas.microsoft.com/office/drawing/2014/main" id="{61F68CFD-8D1C-E069-C476-011E31E6DE6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descr="Saint Lucy Quotes. QuotesGr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05159" y="1"/>
            <a:ext cx="4009921" cy="6995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07843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56DFDB4-FE19-0E03-2410-DA37B87006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FD012D-C0E9-441E-5ACC-FFEA2F2A2AEB}"/>
              </a:ext>
            </a:extLst>
          </p:cNvPr>
          <p:cNvSpPr>
            <a:spLocks noGrp="1"/>
          </p:cNvSpPr>
          <p:nvPr>
            <p:ph type="title"/>
          </p:nvPr>
        </p:nvSpPr>
        <p:spPr/>
        <p:txBody>
          <a:bodyPr/>
          <a:lstStyle/>
          <a:p>
            <a:endParaRPr lang="en-GB" dirty="0"/>
          </a:p>
        </p:txBody>
      </p:sp>
      <p:pic>
        <p:nvPicPr>
          <p:cNvPr id="3082" name="Picture 10" descr="Wallpaper Bright Plexus Light Fan Frame Backgrounds for Powerpoint ...">
            <a:extLst>
              <a:ext uri="{FF2B5EF4-FFF2-40B4-BE49-F238E27FC236}">
                <a16:creationId xmlns:a16="http://schemas.microsoft.com/office/drawing/2014/main" id="{96D2E319-9FEB-551E-FBC0-D53DF98748B1}"/>
              </a:ext>
            </a:extLst>
          </p:cNvPr>
          <p:cNvPicPr>
            <a:picLocks noGrp="1" noChangeAspect="1" noChangeArrowheads="1"/>
          </p:cNvPicPr>
          <p:nvPr>
            <p:ph idx="1"/>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t="12417" b="12597"/>
          <a:stretch>
            <a:fillRect/>
          </a:stretch>
        </p:blipFill>
        <p:spPr bwMode="auto">
          <a:xfrm>
            <a:off x="-123082" y="0"/>
            <a:ext cx="12438163" cy="6995160"/>
          </a:xfrm>
          <a:prstGeom prst="rect">
            <a:avLst/>
          </a:prstGeom>
          <a:solidFill>
            <a:srgbClr val="0000CC">
              <a:alpha val="17000"/>
            </a:srgbClr>
          </a:solidFill>
        </p:spPr>
      </p:pic>
      <p:sp>
        <p:nvSpPr>
          <p:cNvPr id="4" name="TextBox 3">
            <a:extLst>
              <a:ext uri="{FF2B5EF4-FFF2-40B4-BE49-F238E27FC236}">
                <a16:creationId xmlns:a16="http://schemas.microsoft.com/office/drawing/2014/main" id="{0121B708-C297-18CD-54EF-387AED8F3E08}"/>
              </a:ext>
            </a:extLst>
          </p:cNvPr>
          <p:cNvSpPr txBox="1"/>
          <p:nvPr/>
        </p:nvSpPr>
        <p:spPr>
          <a:xfrm>
            <a:off x="5191046" y="675229"/>
            <a:ext cx="6308543" cy="3785652"/>
          </a:xfrm>
          <a:prstGeom prst="rect">
            <a:avLst/>
          </a:prstGeom>
          <a:noFill/>
        </p:spPr>
        <p:txBody>
          <a:bodyPr wrap="square">
            <a:spAutoFit/>
          </a:bodyPr>
          <a:lstStyle/>
          <a:p>
            <a:pPr algn="just">
              <a:lnSpc>
                <a:spcPct val="150000"/>
              </a:lnSpc>
            </a:pPr>
            <a:r>
              <a:rPr lang="en-US" sz="2400" b="1" dirty="0" smtClean="0">
                <a:solidFill>
                  <a:srgbClr val="0000CC"/>
                </a:solidFill>
                <a:latin typeface="Linkpen 2a Join" panose="03050602060000000000" pitchFamily="66" charset="0"/>
              </a:rPr>
              <a:t>In one legend it said that Lucy’s eyes were torn out and later healed by God; this is why Saint Lucy is known as the Patron Saint for people who have trouble with their eyes.</a:t>
            </a:r>
            <a:r>
              <a:rPr lang="en-US" sz="2400" b="1" dirty="0">
                <a:solidFill>
                  <a:srgbClr val="0000CC"/>
                </a:solidFill>
                <a:latin typeface="Linkpen 2a Join" panose="03050602060000000000" pitchFamily="66" charset="0"/>
              </a:rPr>
              <a:t> </a:t>
            </a:r>
          </a:p>
          <a:p>
            <a:r>
              <a:rPr lang="en-US" dirty="0">
                <a:solidFill>
                  <a:srgbClr val="0000CC"/>
                </a:solidFill>
              </a:rPr>
              <a:t> </a:t>
            </a:r>
          </a:p>
          <a:p>
            <a:pPr marL="0" marR="0" indent="0" algn="l">
              <a:buNone/>
            </a:pPr>
            <a:r>
              <a:rPr lang="en-US" sz="600" kern="1400" dirty="0">
                <a:ln>
                  <a:noFill/>
                </a:ln>
                <a:solidFill>
                  <a:srgbClr val="000000"/>
                </a:solidFill>
                <a:effectLst/>
                <a:latin typeface="Times New Roman" panose="02020603050405020304" pitchFamily="18" charset="0"/>
              </a:rPr>
              <a:t> </a:t>
            </a:r>
            <a:endParaRPr lang="en-GB" dirty="0"/>
          </a:p>
        </p:txBody>
      </p:sp>
      <p:sp>
        <p:nvSpPr>
          <p:cNvPr id="5" name="AutoShape 2" descr="Saint Lucy Original Watercolor Print - Etsy Hong Kong">
            <a:extLst>
              <a:ext uri="{FF2B5EF4-FFF2-40B4-BE49-F238E27FC236}">
                <a16:creationId xmlns:a16="http://schemas.microsoft.com/office/drawing/2014/main" id="{61F68CFD-8D1C-E069-C476-011E31E6DE6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2" descr="Image result for St Luc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St. Lucy ic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4" name="Picture 10" descr="Image: Saint Lucy by Cosimo Rosselli, Florence, c. 1470, tempera on ..."/>
          <p:cNvPicPr>
            <a:picLocks noChangeAspect="1" noChangeArrowheads="1"/>
          </p:cNvPicPr>
          <p:nvPr/>
        </p:nvPicPr>
        <p:blipFill rotWithShape="1">
          <a:blip r:embed="rId4">
            <a:extLst>
              <a:ext uri="{28A0092B-C50C-407E-A947-70E740481C1C}">
                <a14:useLocalDpi xmlns:a14="http://schemas.microsoft.com/office/drawing/2010/main" val="0"/>
              </a:ext>
            </a:extLst>
          </a:blip>
          <a:srcRect l="6372" r="11169"/>
          <a:stretch/>
        </p:blipFill>
        <p:spPr bwMode="auto">
          <a:xfrm>
            <a:off x="-131021" y="0"/>
            <a:ext cx="4301544" cy="6995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45863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28F80F2-353D-9DC0-7772-E31D67F6AE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F0F5A9-699F-315A-4F51-A5F90644E086}"/>
              </a:ext>
            </a:extLst>
          </p:cNvPr>
          <p:cNvSpPr>
            <a:spLocks noGrp="1"/>
          </p:cNvSpPr>
          <p:nvPr>
            <p:ph type="title"/>
          </p:nvPr>
        </p:nvSpPr>
        <p:spPr/>
        <p:txBody>
          <a:bodyPr/>
          <a:lstStyle/>
          <a:p>
            <a:endParaRPr lang="en-GB" dirty="0"/>
          </a:p>
        </p:txBody>
      </p:sp>
      <p:pic>
        <p:nvPicPr>
          <p:cNvPr id="3082" name="Picture 10" descr="Wallpaper Bright Plexus Light Fan Frame Backgrounds for Powerpoint ...">
            <a:extLst>
              <a:ext uri="{FF2B5EF4-FFF2-40B4-BE49-F238E27FC236}">
                <a16:creationId xmlns:a16="http://schemas.microsoft.com/office/drawing/2014/main" id="{E5A43346-11D5-1E6C-B67B-84034264E495}"/>
              </a:ext>
            </a:extLst>
          </p:cNvPr>
          <p:cNvPicPr>
            <a:picLocks noGrp="1" noChangeAspect="1" noChangeArrowheads="1"/>
          </p:cNvPicPr>
          <p:nvPr>
            <p:ph idx="1"/>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t="12417" b="12597"/>
          <a:stretch>
            <a:fillRect/>
          </a:stretch>
        </p:blipFill>
        <p:spPr bwMode="auto">
          <a:xfrm>
            <a:off x="-123082" y="0"/>
            <a:ext cx="12438163" cy="6995160"/>
          </a:xfrm>
          <a:prstGeom prst="rect">
            <a:avLst/>
          </a:prstGeom>
          <a:solidFill>
            <a:srgbClr val="0000CC">
              <a:alpha val="17000"/>
            </a:srgbClr>
          </a:solidFill>
        </p:spPr>
      </p:pic>
      <p:pic>
        <p:nvPicPr>
          <p:cNvPr id="3" name="Picture 2" descr="https://mycatholickids.com/wp-content/uploads/Saint-Lucys-Day.png">
            <a:extLst>
              <a:ext uri="{FF2B5EF4-FFF2-40B4-BE49-F238E27FC236}">
                <a16:creationId xmlns:a16="http://schemas.microsoft.com/office/drawing/2014/main" id="{8F15C695-5740-AA35-5E3C-6F4A42589A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68958" y="476435"/>
            <a:ext cx="6452315" cy="3629427"/>
          </a:xfrm>
          <a:prstGeom prst="rect">
            <a:avLst/>
          </a:prstGeom>
          <a:noFill/>
          <a:ln w="38100">
            <a:solidFill>
              <a:srgbClr val="0000CC"/>
            </a:solidFill>
          </a:ln>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37375" y="4457343"/>
            <a:ext cx="12054625" cy="2400657"/>
          </a:xfrm>
          <a:prstGeom prst="rect">
            <a:avLst/>
          </a:prstGeom>
          <a:noFill/>
        </p:spPr>
        <p:txBody>
          <a:bodyPr wrap="square" rtlCol="0">
            <a:spAutoFit/>
          </a:bodyPr>
          <a:lstStyle/>
          <a:p>
            <a:pPr algn="just">
              <a:lnSpc>
                <a:spcPct val="150000"/>
              </a:lnSpc>
            </a:pPr>
            <a:r>
              <a:rPr lang="en-GB" sz="2000" b="1" dirty="0" smtClean="0">
                <a:solidFill>
                  <a:srgbClr val="0000CC"/>
                </a:solidFill>
                <a:latin typeface="Linkpen 2a Join" panose="03050602060000000000" pitchFamily="66" charset="0"/>
              </a:rPr>
              <a:t>No matter where we are we should bring the Light of Christ to all those around us. Each one of us has the light of our gifts and the Light of Christ shining in each one of us. Our light, as the gospel says is not meant to be hidden. We must share the light with others so that they will not remain in the darkness.</a:t>
            </a:r>
            <a:endParaRPr lang="en-GB" sz="2000" b="1" dirty="0">
              <a:solidFill>
                <a:srgbClr val="0000CC"/>
              </a:solidFill>
              <a:latin typeface="Linkpen 2a Join" panose="03050602060000000000" pitchFamily="66" charset="0"/>
            </a:endParaRPr>
          </a:p>
        </p:txBody>
      </p:sp>
    </p:spTree>
    <p:extLst>
      <p:ext uri="{BB962C8B-B14F-4D97-AF65-F5344CB8AC3E}">
        <p14:creationId xmlns:p14="http://schemas.microsoft.com/office/powerpoint/2010/main" val="2232836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28F80F2-353D-9DC0-7772-E31D67F6AE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F0F5A9-699F-315A-4F51-A5F90644E086}"/>
              </a:ext>
            </a:extLst>
          </p:cNvPr>
          <p:cNvSpPr>
            <a:spLocks noGrp="1"/>
          </p:cNvSpPr>
          <p:nvPr>
            <p:ph type="title"/>
          </p:nvPr>
        </p:nvSpPr>
        <p:spPr/>
        <p:txBody>
          <a:bodyPr/>
          <a:lstStyle/>
          <a:p>
            <a:endParaRPr lang="en-GB" dirty="0"/>
          </a:p>
        </p:txBody>
      </p:sp>
      <p:pic>
        <p:nvPicPr>
          <p:cNvPr id="3082" name="Picture 10" descr="Wallpaper Bright Plexus Light Fan Frame Backgrounds for Powerpoint ...">
            <a:extLst>
              <a:ext uri="{FF2B5EF4-FFF2-40B4-BE49-F238E27FC236}">
                <a16:creationId xmlns:a16="http://schemas.microsoft.com/office/drawing/2014/main" id="{E5A43346-11D5-1E6C-B67B-84034264E495}"/>
              </a:ext>
            </a:extLst>
          </p:cNvPr>
          <p:cNvPicPr>
            <a:picLocks noGrp="1" noChangeAspect="1" noChangeArrowheads="1"/>
          </p:cNvPicPr>
          <p:nvPr>
            <p:ph idx="1"/>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t="12417" b="12597"/>
          <a:stretch>
            <a:fillRect/>
          </a:stretch>
        </p:blipFill>
        <p:spPr bwMode="auto">
          <a:xfrm>
            <a:off x="-123082" y="0"/>
            <a:ext cx="12438163" cy="6995160"/>
          </a:xfrm>
          <a:prstGeom prst="rect">
            <a:avLst/>
          </a:prstGeom>
          <a:solidFill>
            <a:srgbClr val="0000CC">
              <a:alpha val="17000"/>
            </a:srgbClr>
          </a:solidFill>
        </p:spPr>
      </p:pic>
      <p:sp>
        <p:nvSpPr>
          <p:cNvPr id="5" name="Rectangle 4"/>
          <p:cNvSpPr/>
          <p:nvPr/>
        </p:nvSpPr>
        <p:spPr>
          <a:xfrm>
            <a:off x="8030352" y="3405468"/>
            <a:ext cx="3825025" cy="3000821"/>
          </a:xfrm>
          <a:prstGeom prst="rect">
            <a:avLst/>
          </a:prstGeom>
        </p:spPr>
        <p:txBody>
          <a:bodyPr wrap="square">
            <a:spAutoFit/>
          </a:bodyPr>
          <a:lstStyle/>
          <a:p>
            <a:pPr algn="just">
              <a:lnSpc>
                <a:spcPct val="150000"/>
              </a:lnSpc>
            </a:pPr>
            <a:r>
              <a:rPr lang="en-US" b="1" dirty="0">
                <a:solidFill>
                  <a:srgbClr val="0000CC"/>
                </a:solidFill>
                <a:latin typeface="Linkpen 2a Join" panose="03050602060000000000" pitchFamily="66" charset="0"/>
              </a:rPr>
              <a:t>A Hungarian custom is to plant wheat in a small pot on Saint Lucy’s feast day. The wheat is then carried to the manger scene as a symbol of Christ.</a:t>
            </a:r>
            <a:endParaRPr lang="en-GB" dirty="0"/>
          </a:p>
        </p:txBody>
      </p:sp>
      <p:sp>
        <p:nvSpPr>
          <p:cNvPr id="7" name="Rectangle 6"/>
          <p:cNvSpPr/>
          <p:nvPr/>
        </p:nvSpPr>
        <p:spPr>
          <a:xfrm>
            <a:off x="126217" y="750674"/>
            <a:ext cx="4292957" cy="5493812"/>
          </a:xfrm>
          <a:prstGeom prst="rect">
            <a:avLst/>
          </a:prstGeom>
        </p:spPr>
        <p:txBody>
          <a:bodyPr wrap="square">
            <a:spAutoFit/>
          </a:bodyPr>
          <a:lstStyle/>
          <a:p>
            <a:pPr algn="just">
              <a:lnSpc>
                <a:spcPct val="150000"/>
              </a:lnSpc>
            </a:pPr>
            <a:r>
              <a:rPr lang="en-US" b="1" dirty="0">
                <a:solidFill>
                  <a:srgbClr val="0000CC"/>
                </a:solidFill>
                <a:latin typeface="Linkpen 2a Join" panose="03050602060000000000" pitchFamily="66" charset="0"/>
              </a:rPr>
              <a:t>The Feast of St Lucy is often called the  Festival of Light and is celebrated in a special way on the 13th of December. The oldest daughter in the family wears a white dress with a red sash. She has a crown of evergreen branches with seven lighted candles and serves her family with coffee and Lucy buns for breakfast as reminder that Jesus is the Bread of Life.</a:t>
            </a:r>
            <a:endParaRPr lang="en-US" dirty="0">
              <a:solidFill>
                <a:srgbClr val="0000CC"/>
              </a:solidFill>
              <a:latin typeface="Linkpen 2a Join" panose="03050602060000000000" pitchFamily="66" charset="0"/>
            </a:endParaRPr>
          </a:p>
        </p:txBody>
      </p:sp>
      <p:pic>
        <p:nvPicPr>
          <p:cNvPr id="10" name="Picture 2" descr="St lucy feast on sale da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95131" y="2320214"/>
            <a:ext cx="2775517" cy="3924272"/>
          </a:xfrm>
          <a:prstGeom prst="rect">
            <a:avLst/>
          </a:prstGeom>
          <a:noFill/>
          <a:ln w="38100">
            <a:solidFill>
              <a:srgbClr val="0000CC"/>
            </a:solidFill>
          </a:ln>
          <a:extLst>
            <a:ext uri="{909E8E84-426E-40DD-AFC4-6F175D3DCCD1}">
              <a14:hiddenFill xmlns:a14="http://schemas.microsoft.com/office/drawing/2010/main">
                <a:solidFill>
                  <a:srgbClr val="FFFFFF"/>
                </a:solidFill>
              </a14:hiddenFill>
            </a:ext>
          </a:extLst>
        </p:spPr>
      </p:pic>
      <p:pic>
        <p:nvPicPr>
          <p:cNvPr id="11" name="il_fi" descr="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63313" y="300729"/>
            <a:ext cx="1692432" cy="2561938"/>
          </a:xfrm>
          <a:prstGeom prst="rect">
            <a:avLst/>
          </a:prstGeom>
          <a:noFill/>
          <a:ln w="38100" algn="in">
            <a:solidFill>
              <a:srgbClr val="00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1117028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C860D-F440-D2BF-6071-A8A149A9C545}"/>
            </a:ext>
          </a:extLst>
        </p:cNvPr>
        <p:cNvGrpSpPr/>
        <p:nvPr/>
      </p:nvGrpSpPr>
      <p:grpSpPr>
        <a:xfrm>
          <a:off x="0" y="0"/>
          <a:ext cx="0" cy="0"/>
          <a:chOff x="0" y="0"/>
          <a:chExt cx="0" cy="0"/>
        </a:xfrm>
      </p:grpSpPr>
      <p:sp>
        <p:nvSpPr>
          <p:cNvPr id="3087" name="Rectangle 3086">
            <a:extLst>
              <a:ext uri="{FF2B5EF4-FFF2-40B4-BE49-F238E27FC236}">
                <a16:creationId xmlns:a16="http://schemas.microsoft.com/office/drawing/2014/main" id="{B7C7765A-E27A-C4B1-E34B-A1EE45B3D47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082" name="Picture 10" descr="Wallpaper Bright Plexus Light Fan Frame Backgrounds for Powerpoint ...">
            <a:extLst>
              <a:ext uri="{FF2B5EF4-FFF2-40B4-BE49-F238E27FC236}">
                <a16:creationId xmlns:a16="http://schemas.microsoft.com/office/drawing/2014/main" id="{13DB3670-1076-9DE3-A522-7FDD148E641E}"/>
              </a:ext>
            </a:extLst>
          </p:cNvPr>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t="12417" b="12597"/>
          <a:stretch>
            <a:fillRect/>
          </a:stretch>
        </p:blipFill>
        <p:spPr bwMode="auto">
          <a:xfrm>
            <a:off x="20" y="1282"/>
            <a:ext cx="12191980" cy="6856718"/>
          </a:xfrm>
          <a:prstGeom prst="rect">
            <a:avLst/>
          </a:prstGeom>
          <a:solidFill>
            <a:srgbClr val="0000CC">
              <a:alpha val="17000"/>
            </a:srgbClr>
          </a:solidFill>
        </p:spPr>
      </p:pic>
      <p:sp>
        <p:nvSpPr>
          <p:cNvPr id="3" name="AutoShape 2" descr="Beam Light Effect Powerpoint Background For Free Download - Slidesdocs">
            <a:extLst>
              <a:ext uri="{FF2B5EF4-FFF2-40B4-BE49-F238E27FC236}">
                <a16:creationId xmlns:a16="http://schemas.microsoft.com/office/drawing/2014/main" id="{9AC0B34B-AE7E-70B5-D103-07EEB371396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Beam Light Effect Powerpoint Background For Free Download - Slidesdocs">
            <a:extLst>
              <a:ext uri="{FF2B5EF4-FFF2-40B4-BE49-F238E27FC236}">
                <a16:creationId xmlns:a16="http://schemas.microsoft.com/office/drawing/2014/main" id="{9183F6B9-7659-53A6-AC05-A6B5D6804321}"/>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11" name="Table 10">
            <a:extLst>
              <a:ext uri="{FF2B5EF4-FFF2-40B4-BE49-F238E27FC236}">
                <a16:creationId xmlns:a16="http://schemas.microsoft.com/office/drawing/2014/main" id="{09130E5E-EFE5-421C-7053-ADAA9278CE1E}"/>
              </a:ext>
            </a:extLst>
          </p:cNvPr>
          <p:cNvGraphicFramePr>
            <a:graphicFrameLocks noGrp="1"/>
          </p:cNvGraphicFramePr>
          <p:nvPr>
            <p:extLst>
              <p:ext uri="{D42A27DB-BD31-4B8C-83A1-F6EECF244321}">
                <p14:modId xmlns:p14="http://schemas.microsoft.com/office/powerpoint/2010/main" val="4180378343"/>
              </p:ext>
            </p:extLst>
          </p:nvPr>
        </p:nvGraphicFramePr>
        <p:xfrm>
          <a:off x="1255209" y="744443"/>
          <a:ext cx="9376782" cy="2819601"/>
        </p:xfrm>
        <a:graphic>
          <a:graphicData uri="http://schemas.openxmlformats.org/drawingml/2006/table">
            <a:tbl>
              <a:tblPr firstRow="1" bandRow="1">
                <a:tableStyleId>{5C22544A-7EE6-4342-B048-85BDC9FD1C3A}</a:tableStyleId>
              </a:tblPr>
              <a:tblGrid>
                <a:gridCol w="1562797">
                  <a:extLst>
                    <a:ext uri="{9D8B030D-6E8A-4147-A177-3AD203B41FA5}">
                      <a16:colId xmlns:a16="http://schemas.microsoft.com/office/drawing/2014/main" val="3800906215"/>
                    </a:ext>
                  </a:extLst>
                </a:gridCol>
                <a:gridCol w="1562797">
                  <a:extLst>
                    <a:ext uri="{9D8B030D-6E8A-4147-A177-3AD203B41FA5}">
                      <a16:colId xmlns:a16="http://schemas.microsoft.com/office/drawing/2014/main" val="2816964210"/>
                    </a:ext>
                  </a:extLst>
                </a:gridCol>
                <a:gridCol w="1562797">
                  <a:extLst>
                    <a:ext uri="{9D8B030D-6E8A-4147-A177-3AD203B41FA5}">
                      <a16:colId xmlns:a16="http://schemas.microsoft.com/office/drawing/2014/main" val="1827552518"/>
                    </a:ext>
                  </a:extLst>
                </a:gridCol>
                <a:gridCol w="1562797">
                  <a:extLst>
                    <a:ext uri="{9D8B030D-6E8A-4147-A177-3AD203B41FA5}">
                      <a16:colId xmlns:a16="http://schemas.microsoft.com/office/drawing/2014/main" val="239282252"/>
                    </a:ext>
                  </a:extLst>
                </a:gridCol>
                <a:gridCol w="1562797">
                  <a:extLst>
                    <a:ext uri="{9D8B030D-6E8A-4147-A177-3AD203B41FA5}">
                      <a16:colId xmlns:a16="http://schemas.microsoft.com/office/drawing/2014/main" val="4151091335"/>
                    </a:ext>
                  </a:extLst>
                </a:gridCol>
                <a:gridCol w="1562797">
                  <a:extLst>
                    <a:ext uri="{9D8B030D-6E8A-4147-A177-3AD203B41FA5}">
                      <a16:colId xmlns:a16="http://schemas.microsoft.com/office/drawing/2014/main" val="3405250158"/>
                    </a:ext>
                  </a:extLst>
                </a:gridCol>
              </a:tblGrid>
              <a:tr h="2819601">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066438647"/>
                  </a:ext>
                </a:extLst>
              </a:tr>
            </a:tbl>
          </a:graphicData>
        </a:graphic>
      </p:graphicFrame>
      <p:pic>
        <p:nvPicPr>
          <p:cNvPr id="12" name="Picture 5">
            <a:extLst>
              <a:ext uri="{FF2B5EF4-FFF2-40B4-BE49-F238E27FC236}">
                <a16:creationId xmlns:a16="http://schemas.microsoft.com/office/drawing/2014/main" id="{D4815B7A-59B3-0631-855D-85A25E5264AE}"/>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7267"/>
          <a:stretch>
            <a:fillRect/>
          </a:stretch>
        </p:blipFill>
        <p:spPr bwMode="auto">
          <a:xfrm>
            <a:off x="9049795" y="744443"/>
            <a:ext cx="1547664" cy="2836957"/>
          </a:xfrm>
          <a:prstGeom prst="rect">
            <a:avLst/>
          </a:prstGeom>
          <a:noFill/>
          <a:ln w="38100">
            <a:noFill/>
            <a:miter lim="800000"/>
            <a:headEnd/>
            <a:tailEnd/>
          </a:ln>
          <a:extLst>
            <a:ext uri="{909E8E84-426E-40DD-AFC4-6F175D3DCCD1}">
              <a14:hiddenFill xmlns:a14="http://schemas.microsoft.com/office/drawing/2010/main">
                <a:solidFill>
                  <a:schemeClr val="accent1"/>
                </a:solidFill>
              </a14:hiddenFill>
            </a:ext>
          </a:extLst>
        </p:spPr>
      </p:pic>
      <p:pic>
        <p:nvPicPr>
          <p:cNvPr id="13" name="Picture 4">
            <a:extLst>
              <a:ext uri="{FF2B5EF4-FFF2-40B4-BE49-F238E27FC236}">
                <a16:creationId xmlns:a16="http://schemas.microsoft.com/office/drawing/2014/main" id="{1AF9D30C-534C-F819-279C-2E81D03D2D4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4789"/>
          <a:stretch>
            <a:fillRect/>
          </a:stretch>
        </p:blipFill>
        <p:spPr bwMode="auto">
          <a:xfrm>
            <a:off x="7529800" y="761801"/>
            <a:ext cx="1547664" cy="28195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a:extLst>
              <a:ext uri="{FF2B5EF4-FFF2-40B4-BE49-F238E27FC236}">
                <a16:creationId xmlns:a16="http://schemas.microsoft.com/office/drawing/2014/main" id="{5FE070E8-C3AD-D83C-BD8A-4BEE19875E1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36234" y="744441"/>
            <a:ext cx="1593566" cy="28369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2">
            <a:extLst>
              <a:ext uri="{FF2B5EF4-FFF2-40B4-BE49-F238E27FC236}">
                <a16:creationId xmlns:a16="http://schemas.microsoft.com/office/drawing/2014/main" id="{8A759A08-9A5C-1A07-1427-C0A30F8F43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7243" y="744439"/>
            <a:ext cx="3456384" cy="2836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5">
            <a:extLst>
              <a:ext uri="{FF2B5EF4-FFF2-40B4-BE49-F238E27FC236}">
                <a16:creationId xmlns:a16="http://schemas.microsoft.com/office/drawing/2014/main" id="{7B348CFB-92F2-5679-41A5-1AC80F8C0E8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56261" y="744441"/>
            <a:ext cx="1593566" cy="28369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578462" y="4664479"/>
            <a:ext cx="8730275" cy="1200329"/>
          </a:xfrm>
          <a:prstGeom prst="rect">
            <a:avLst/>
          </a:prstGeom>
          <a:noFill/>
        </p:spPr>
        <p:txBody>
          <a:bodyPr wrap="none" lIns="91440" tIns="45720" rIns="91440" bIns="45720">
            <a:spAutoFit/>
          </a:bodyPr>
          <a:lstStyle/>
          <a:p>
            <a:pPr algn="ctr"/>
            <a:r>
              <a:rPr lang="en-US" sz="7200" b="1" cap="none" spc="0" dirty="0" smtClean="0">
                <a:ln w="9525">
                  <a:solidFill>
                    <a:srgbClr val="0000CC"/>
                  </a:solidFill>
                  <a:prstDash val="solid"/>
                </a:ln>
                <a:solidFill>
                  <a:schemeClr val="accent5"/>
                </a:solidFill>
                <a:effectLst>
                  <a:outerShdw blurRad="12700" dist="38100" dir="2700000" algn="tl" rotWithShape="0">
                    <a:schemeClr val="accent5">
                      <a:lumMod val="60000"/>
                      <a:lumOff val="40000"/>
                    </a:schemeClr>
                  </a:outerShdw>
                </a:effectLst>
              </a:rPr>
              <a:t>Saint Lucy, pray for us.</a:t>
            </a:r>
            <a:endParaRPr lang="en-US" sz="7200" b="1" cap="none" spc="0" dirty="0">
              <a:ln w="9525">
                <a:solidFill>
                  <a:srgbClr val="0000CC"/>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29022374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060838-B2C9-9DCA-E746-2EA93A30AF34}"/>
            </a:ext>
          </a:extLst>
        </p:cNvPr>
        <p:cNvGrpSpPr/>
        <p:nvPr/>
      </p:nvGrpSpPr>
      <p:grpSpPr>
        <a:xfrm>
          <a:off x="0" y="0"/>
          <a:ext cx="0" cy="0"/>
          <a:chOff x="0" y="0"/>
          <a:chExt cx="0" cy="0"/>
        </a:xfrm>
      </p:grpSpPr>
      <p:sp>
        <p:nvSpPr>
          <p:cNvPr id="3087" name="Rectangle 3086">
            <a:extLst>
              <a:ext uri="{FF2B5EF4-FFF2-40B4-BE49-F238E27FC236}">
                <a16:creationId xmlns:a16="http://schemas.microsoft.com/office/drawing/2014/main" id="{86017B30-A054-CB22-AE9B-3203535F3A0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082" name="Picture 10" descr="Wallpaper Bright Plexus Light Fan Frame Backgrounds for Powerpoint ...">
            <a:extLst>
              <a:ext uri="{FF2B5EF4-FFF2-40B4-BE49-F238E27FC236}">
                <a16:creationId xmlns:a16="http://schemas.microsoft.com/office/drawing/2014/main" id="{4A10B36A-C760-5AE0-5F17-9FF74FA6583E}"/>
              </a:ext>
            </a:extLst>
          </p:cNvPr>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t="12417" b="12597"/>
          <a:stretch>
            <a:fillRect/>
          </a:stretch>
        </p:blipFill>
        <p:spPr bwMode="auto">
          <a:xfrm>
            <a:off x="1611598" y="1057350"/>
            <a:ext cx="12191980" cy="6856718"/>
          </a:xfrm>
          <a:prstGeom prst="rect">
            <a:avLst/>
          </a:prstGeom>
          <a:solidFill>
            <a:srgbClr val="0000CC">
              <a:alpha val="17000"/>
            </a:srgbClr>
          </a:solidFill>
        </p:spPr>
      </p:pic>
      <p:sp>
        <p:nvSpPr>
          <p:cNvPr id="3" name="AutoShape 2" descr="Beam Light Effect Powerpoint Background For Free Download - Slidesdocs">
            <a:extLst>
              <a:ext uri="{FF2B5EF4-FFF2-40B4-BE49-F238E27FC236}">
                <a16:creationId xmlns:a16="http://schemas.microsoft.com/office/drawing/2014/main" id="{57A7C487-4D8D-0545-F878-EE8A362128F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Beam Light Effect Powerpoint Background For Free Download - Slidesdocs">
            <a:extLst>
              <a:ext uri="{FF2B5EF4-FFF2-40B4-BE49-F238E27FC236}">
                <a16:creationId xmlns:a16="http://schemas.microsoft.com/office/drawing/2014/main" id="{DE649A75-5EFC-1AF2-48E6-742D34EABE44}"/>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extBox 1"/>
          <p:cNvSpPr txBox="1"/>
          <p:nvPr/>
        </p:nvSpPr>
        <p:spPr>
          <a:xfrm>
            <a:off x="316545" y="549115"/>
            <a:ext cx="3946361" cy="646331"/>
          </a:xfrm>
          <a:prstGeom prst="rect">
            <a:avLst/>
          </a:prstGeom>
          <a:noFill/>
        </p:spPr>
        <p:txBody>
          <a:bodyPr wrap="square" rtlCol="0">
            <a:spAutoFit/>
          </a:bodyPr>
          <a:lstStyle/>
          <a:p>
            <a:r>
              <a:rPr lang="en-US" dirty="0"/>
              <a:t> </a:t>
            </a:r>
          </a:p>
          <a:p>
            <a:endParaRPr lang="en-GB" dirty="0"/>
          </a:p>
        </p:txBody>
      </p:sp>
    </p:spTree>
    <p:extLst>
      <p:ext uri="{BB962C8B-B14F-4D97-AF65-F5344CB8AC3E}">
        <p14:creationId xmlns:p14="http://schemas.microsoft.com/office/powerpoint/2010/main" val="27218641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119</TotalTime>
  <Words>463</Words>
  <Application>Microsoft Office PowerPoint</Application>
  <PresentationFormat>Widescreen</PresentationFormat>
  <Paragraphs>24</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Linkpen 2a Join</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supply teacher</dc:creator>
  <cp:lastModifiedBy>supply teacher</cp:lastModifiedBy>
  <cp:revision>11</cp:revision>
  <dcterms:created xsi:type="dcterms:W3CDTF">2025-08-26T11:36:09Z</dcterms:created>
  <dcterms:modified xsi:type="dcterms:W3CDTF">2025-09-03T08:05:19Z</dcterms:modified>
</cp:coreProperties>
</file>